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63" r:id="rId2"/>
    <p:sldId id="366" r:id="rId3"/>
    <p:sldId id="364" r:id="rId4"/>
    <p:sldId id="321" r:id="rId5"/>
    <p:sldId id="381" r:id="rId6"/>
    <p:sldId id="322" r:id="rId7"/>
    <p:sldId id="323" r:id="rId8"/>
    <p:sldId id="325" r:id="rId9"/>
    <p:sldId id="324" r:id="rId10"/>
    <p:sldId id="326" r:id="rId11"/>
    <p:sldId id="327" r:id="rId12"/>
    <p:sldId id="329" r:id="rId13"/>
    <p:sldId id="328" r:id="rId14"/>
    <p:sldId id="367" r:id="rId15"/>
    <p:sldId id="372" r:id="rId16"/>
    <p:sldId id="373" r:id="rId17"/>
    <p:sldId id="375" r:id="rId18"/>
    <p:sldId id="376" r:id="rId19"/>
    <p:sldId id="349" r:id="rId20"/>
    <p:sldId id="378" r:id="rId21"/>
    <p:sldId id="385" r:id="rId22"/>
    <p:sldId id="386" r:id="rId23"/>
    <p:sldId id="384" r:id="rId24"/>
    <p:sldId id="382" r:id="rId25"/>
    <p:sldId id="38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77F"/>
    <a:srgbClr val="CEAA46"/>
    <a:srgbClr val="FCF339"/>
    <a:srgbClr val="724C2B"/>
    <a:srgbClr val="947358"/>
    <a:srgbClr val="906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821" y="67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0D69-6A83-45E6-B52C-2845D0D6B226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017F7-672C-4D78-838A-E3AB734A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8788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11097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25782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06422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894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8922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196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92415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84761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238513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4288"/>
            <a:ext cx="9280526" cy="698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3992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7444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762625"/>
            <a:ext cx="9280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325" y="6032500"/>
            <a:ext cx="12557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6" r:id="rId8"/>
    <p:sldLayoutId id="2147483744" r:id="rId9"/>
    <p:sldLayoutId id="2147483745" r:id="rId10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110" y="823968"/>
            <a:ext cx="5704765" cy="1143046"/>
          </a:xfrm>
        </p:spPr>
        <p:txBody>
          <a:bodyPr/>
          <a:lstStyle/>
          <a:p>
            <a:r>
              <a:rPr lang="en-US" sz="3600" b="1" i="1" dirty="0"/>
              <a:t>President/Vice President Training: Leading your PTA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4" y="2169994"/>
            <a:ext cx="6114431" cy="3533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" y="797935"/>
            <a:ext cx="2572610" cy="13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153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the President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4" y="1608031"/>
            <a:ext cx="3032208" cy="3032208"/>
          </a:xfrm>
        </p:spPr>
      </p:pic>
      <p:sp>
        <p:nvSpPr>
          <p:cNvPr id="5" name="TextBox 4"/>
          <p:cNvSpPr txBox="1"/>
          <p:nvPr/>
        </p:nvSpPr>
        <p:spPr>
          <a:xfrm>
            <a:off x="4148919" y="1417638"/>
            <a:ext cx="45378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Preside over all meetings of the general membership and executive committee meetings</a:t>
            </a:r>
          </a:p>
          <a:p>
            <a:endParaRPr lang="en-US" sz="2400" dirty="0"/>
          </a:p>
          <a:p>
            <a:r>
              <a:rPr lang="en-US" sz="2400" dirty="0"/>
              <a:t>Delegate – the President does not do all the work on their own, you must delegate to be productive.</a:t>
            </a:r>
          </a:p>
          <a:p>
            <a:endParaRPr lang="en-US" sz="2400" dirty="0"/>
          </a:p>
          <a:p>
            <a:r>
              <a:rPr lang="en-US" sz="2400" dirty="0"/>
              <a:t>Serve as ex-officio over all committees except nominating and audit committees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541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Duties of the President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7"/>
            <a:ext cx="4040188" cy="4259831"/>
          </a:xfrm>
        </p:spPr>
        <p:txBody>
          <a:bodyPr/>
          <a:lstStyle/>
          <a:p>
            <a:r>
              <a:rPr lang="en-US" dirty="0"/>
              <a:t>Prepare an agenda for meetings</a:t>
            </a:r>
          </a:p>
          <a:p>
            <a:r>
              <a:rPr lang="en-US" dirty="0"/>
              <a:t>Review minutes of previous meeting to determine any unfinished business</a:t>
            </a:r>
          </a:p>
          <a:p>
            <a:r>
              <a:rPr lang="en-US" dirty="0"/>
              <a:t>Contact all chairpersons to go over committee reports prior to meetings</a:t>
            </a:r>
          </a:p>
          <a:p>
            <a:r>
              <a:rPr lang="en-US" dirty="0"/>
              <a:t>Invite principal and teacher representatives to meetings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638"/>
            <a:ext cx="4041775" cy="3951288"/>
          </a:xfrm>
        </p:spPr>
        <p:txBody>
          <a:bodyPr/>
          <a:lstStyle/>
          <a:p>
            <a:r>
              <a:rPr lang="en-US" dirty="0"/>
              <a:t>Get the date of the meeting out to the membership early. </a:t>
            </a:r>
          </a:p>
          <a:p>
            <a:r>
              <a:rPr lang="en-US" dirty="0"/>
              <a:t>Meet with executive board prior to the meeting</a:t>
            </a:r>
          </a:p>
          <a:p>
            <a:r>
              <a:rPr lang="en-US" dirty="0"/>
              <a:t>Come prepared to meeting and follow the agenda to stay on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028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72" y="806899"/>
            <a:ext cx="7949821" cy="2086425"/>
          </a:xfrm>
        </p:spPr>
        <p:txBody>
          <a:bodyPr/>
          <a:lstStyle/>
          <a:p>
            <a:r>
              <a:rPr lang="en-US" sz="7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PTA</a:t>
            </a:r>
            <a:br>
              <a:rPr lang="en-US" sz="7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7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6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VICE PRESIDENTS </a:t>
            </a:r>
            <a:br>
              <a:rPr lang="en-US" sz="7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5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85" y="3239990"/>
            <a:ext cx="3629593" cy="20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90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the Vice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Chair committees as assigned by the President</a:t>
            </a:r>
          </a:p>
          <a:p>
            <a:r>
              <a:rPr lang="en-US" dirty="0"/>
              <a:t>Fill in for the President in meetings or as needed</a:t>
            </a:r>
          </a:p>
          <a:p>
            <a:r>
              <a:rPr lang="en-US" dirty="0"/>
              <a:t>Refer to bylaws for specific duties of the Vice President. Some PTA’s have more than one Vice President and each is responsible for a different role (membership, fundraising, etc.)</a:t>
            </a:r>
          </a:p>
        </p:txBody>
      </p:sp>
    </p:spTree>
    <p:extLst>
      <p:ext uri="{BB962C8B-B14F-4D97-AF65-F5344CB8AC3E}">
        <p14:creationId xmlns:p14="http://schemas.microsoft.com/office/powerpoint/2010/main" val="14433199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2320" y="1205001"/>
            <a:ext cx="8178165" cy="4249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latin typeface="Arial"/>
                <a:cs typeface="Arial"/>
              </a:rPr>
              <a:t>Set Your Goals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what do you want to accomplish this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year?</a:t>
            </a:r>
            <a:endParaRPr sz="22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320"/>
              </a:spcBef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Gather input from your members – what types of activities and  programs are they interested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in?</a:t>
            </a:r>
            <a:endParaRPr sz="2200" dirty="0">
              <a:latin typeface="Arial"/>
              <a:cs typeface="Arial"/>
            </a:endParaRPr>
          </a:p>
          <a:p>
            <a:pPr marL="469900" marR="22987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Decide what committees you will need to make these events  happen.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u="heavy" dirty="0">
                <a:latin typeface="Arial"/>
                <a:cs typeface="Arial"/>
              </a:rPr>
              <a:t>Draft </a:t>
            </a:r>
            <a:r>
              <a:rPr sz="2400" u="heavy" spc="-5" dirty="0">
                <a:latin typeface="Arial"/>
                <a:cs typeface="Arial"/>
              </a:rPr>
              <a:t>Your Budget </a:t>
            </a:r>
            <a:r>
              <a:rPr sz="2400" spc="-5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what money will </a:t>
            </a:r>
            <a:r>
              <a:rPr sz="2200" spc="-10" dirty="0">
                <a:latin typeface="Arial"/>
                <a:cs typeface="Arial"/>
              </a:rPr>
              <a:t>you </a:t>
            </a:r>
            <a:r>
              <a:rPr sz="2200" spc="-5" dirty="0">
                <a:latin typeface="Arial"/>
                <a:cs typeface="Arial"/>
              </a:rPr>
              <a:t>need to reach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those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Arial"/>
                <a:cs typeface="Arial"/>
              </a:rPr>
              <a:t>goals?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u="heavy" spc="-5" dirty="0">
                <a:latin typeface="Arial"/>
                <a:cs typeface="Arial"/>
              </a:rPr>
              <a:t>Set your Calendar </a:t>
            </a:r>
            <a:r>
              <a:rPr sz="2400" spc="-5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work with your Board and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rincipal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  <a:tabLst>
                <a:tab pos="4180840" algn="l"/>
                <a:tab pos="6527165" algn="l"/>
              </a:tabLst>
            </a:pPr>
            <a:r>
              <a:rPr lang="en-US" sz="2400" u="heavy" spc="-5" dirty="0">
                <a:latin typeface="Arial"/>
                <a:cs typeface="Arial"/>
              </a:rPr>
              <a:t>Maintain Standards of Affiliation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Remain in good standing with West Virginia PTA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033319" y="291845"/>
            <a:ext cx="487616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u="sng" dirty="0"/>
              <a:t>Planning </a:t>
            </a:r>
            <a:r>
              <a:rPr sz="4400" b="1" u="sng" spc="-5" dirty="0"/>
              <a:t>Your</a:t>
            </a:r>
            <a:r>
              <a:rPr sz="4400" b="1" u="sng" spc="-55" dirty="0"/>
              <a:t> </a:t>
            </a:r>
            <a:r>
              <a:rPr sz="4400" b="1" u="sng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62470700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82" y="1136153"/>
            <a:ext cx="8229600" cy="1143000"/>
          </a:xfrm>
        </p:spPr>
        <p:txBody>
          <a:bodyPr/>
          <a:lstStyle/>
          <a:p>
            <a:r>
              <a:rPr lang="en-US" b="1" dirty="0"/>
              <a:t>What are the six items needed to be in good standing?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86" y="2829815"/>
            <a:ext cx="3768124" cy="23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309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Units in Good 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569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r>
              <a:rPr lang="en-US" sz="2400" dirty="0">
                <a:latin typeface="Calibri" pitchFamily="34" charset="0"/>
              </a:rPr>
              <a:t>New officer information (Local Unit Officer Form) sent to the State Office  (completed online – </a:t>
            </a:r>
            <a:r>
              <a:rPr lang="en-US" sz="2400" u="sng" dirty="0">
                <a:latin typeface="Calibri" pitchFamily="34" charset="0"/>
              </a:rPr>
              <a:t>www.westvirginiapta.org</a:t>
            </a:r>
          </a:p>
          <a:p>
            <a:pPr marL="0" indent="0">
              <a:lnSpc>
                <a:spcPct val="110000"/>
              </a:lnSpc>
              <a:buClr>
                <a:schemeClr val="bg2"/>
              </a:buClr>
              <a:buSzPct val="70000"/>
              <a:buNone/>
            </a:pPr>
            <a:endParaRPr lang="en-US" sz="80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r>
              <a:rPr lang="en-US" sz="2400" dirty="0">
                <a:latin typeface="Calibri" pitchFamily="34" charset="0"/>
              </a:rPr>
              <a:t>Dues for at least 10 members paid by Oct. 1</a:t>
            </a:r>
            <a:r>
              <a:rPr lang="en-US" sz="2400" baseline="30000" dirty="0">
                <a:latin typeface="Calibri" pitchFamily="34" charset="0"/>
              </a:rPr>
              <a:t>st</a:t>
            </a:r>
          </a:p>
          <a:p>
            <a:pPr marL="0" indent="0">
              <a:lnSpc>
                <a:spcPct val="110000"/>
              </a:lnSpc>
              <a:buClr>
                <a:schemeClr val="bg2"/>
              </a:buClr>
              <a:buSzPct val="70000"/>
              <a:buNone/>
            </a:pPr>
            <a:endParaRPr lang="en-US" sz="80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r>
              <a:rPr lang="en-US" sz="2400" dirty="0">
                <a:latin typeface="Calibri" pitchFamily="34" charset="0"/>
              </a:rPr>
              <a:t>Bylaws (approved every 3 years)</a:t>
            </a: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endParaRPr lang="en-US" sz="80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r>
              <a:rPr lang="en-US" sz="2400" dirty="0">
                <a:latin typeface="Calibri" pitchFamily="34" charset="0"/>
              </a:rPr>
              <a:t>Audit submitted to WV PTA (120 days after fiscal year)</a:t>
            </a:r>
          </a:p>
          <a:p>
            <a:pPr marL="0" indent="0">
              <a:lnSpc>
                <a:spcPct val="110000"/>
              </a:lnSpc>
              <a:buClr>
                <a:schemeClr val="bg2"/>
              </a:buClr>
              <a:buSzPct val="70000"/>
              <a:buNone/>
            </a:pPr>
            <a:endParaRPr lang="en-US" sz="80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r>
              <a:rPr lang="en-US" sz="2400" dirty="0">
                <a:latin typeface="Calibri" pitchFamily="34" charset="0"/>
              </a:rPr>
              <a:t>990 submitted to WV PTA (30 days after submission to IRS)</a:t>
            </a: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endParaRPr lang="en-US" sz="80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bg2"/>
              </a:buClr>
              <a:buSzPct val="70000"/>
            </a:pPr>
            <a:r>
              <a:rPr lang="en-US" sz="2400" dirty="0">
                <a:latin typeface="Calibri" pitchFamily="34" charset="0"/>
              </a:rPr>
              <a:t>General Liability and Bonding Insurance (annually)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235"/>
            <a:ext cx="8229600" cy="1143000"/>
          </a:xfrm>
        </p:spPr>
        <p:txBody>
          <a:bodyPr/>
          <a:lstStyle/>
          <a:p>
            <a:r>
              <a:rPr lang="en-US" sz="3600" b="1" dirty="0"/>
              <a:t>Why are there standards of affiliation?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07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The requirements help ensure that PTAs stay on track</a:t>
            </a:r>
          </a:p>
          <a:p>
            <a:pPr lvl="0"/>
            <a:r>
              <a:rPr lang="en-US" dirty="0"/>
              <a:t>You are already required to perform most of these tasks by the IRS </a:t>
            </a:r>
          </a:p>
          <a:p>
            <a:pPr lvl="0"/>
            <a:r>
              <a:rPr lang="en-US" dirty="0"/>
              <a:t>They are designed for your protection</a:t>
            </a:r>
          </a:p>
          <a:p>
            <a:pPr lvl="0"/>
            <a:r>
              <a:rPr lang="en-US" dirty="0"/>
              <a:t>West Virginia PTA can help with record retention if you’re ever audited or items are needed by your school. </a:t>
            </a:r>
          </a:p>
        </p:txBody>
      </p:sp>
    </p:spTree>
    <p:extLst>
      <p:ext uri="{BB962C8B-B14F-4D97-AF65-F5344CB8AC3E}">
        <p14:creationId xmlns:p14="http://schemas.microsoft.com/office/powerpoint/2010/main" val="123590153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By being in good standing you receive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119"/>
            <a:ext cx="8229600" cy="4525963"/>
          </a:xfrm>
        </p:spPr>
        <p:txBody>
          <a:bodyPr/>
          <a:lstStyle/>
          <a:p>
            <a:pPr lvl="1"/>
            <a:r>
              <a:rPr lang="en-US" sz="2400" dirty="0"/>
              <a:t>Affiliation with West Virginia PTA and National PTA</a:t>
            </a:r>
          </a:p>
          <a:p>
            <a:pPr lvl="1"/>
            <a:r>
              <a:rPr lang="en-US" sz="2400" dirty="0"/>
              <a:t>All West Virginia PTA and National PTA Resources</a:t>
            </a:r>
          </a:p>
          <a:p>
            <a:pPr lvl="1"/>
            <a:r>
              <a:rPr lang="en-US" sz="2400" dirty="0"/>
              <a:t>Participate in Programs such as Reflections and Student Healthy Recipe Challenge </a:t>
            </a:r>
          </a:p>
          <a:p>
            <a:pPr lvl="1"/>
            <a:r>
              <a:rPr lang="en-US" sz="2400" dirty="0"/>
              <a:t>Eligibility for grants and awards</a:t>
            </a:r>
          </a:p>
          <a:p>
            <a:pPr lvl="1"/>
            <a:r>
              <a:rPr lang="en-US" sz="2400" dirty="0"/>
              <a:t>The West Virginia PTA Bulletin and National PTA's </a:t>
            </a:r>
            <a:r>
              <a:rPr lang="en-US" sz="2400" i="1" dirty="0"/>
              <a:t>Our Children</a:t>
            </a:r>
            <a:endParaRPr lang="en-US" sz="2400" dirty="0"/>
          </a:p>
          <a:p>
            <a:pPr lvl="1"/>
            <a:r>
              <a:rPr lang="en-US" sz="2400" b="1" dirty="0"/>
              <a:t>Nonprofit tax exemption</a:t>
            </a:r>
          </a:p>
          <a:p>
            <a:pPr lvl="1"/>
            <a:r>
              <a:rPr lang="en-US" sz="2400" dirty="0"/>
              <a:t>Sending voting delegates to convention</a:t>
            </a:r>
          </a:p>
          <a:p>
            <a:pPr lvl="1"/>
            <a:r>
              <a:rPr lang="en-US" sz="2400" dirty="0"/>
              <a:t>Exemption from West Virginia Sales Tax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588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Your State PTA Resources &amp; Info.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4" y="1319307"/>
            <a:ext cx="8229600" cy="4525963"/>
          </a:xfrm>
        </p:spPr>
        <p:txBody>
          <a:bodyPr/>
          <a:lstStyle/>
          <a:p>
            <a:r>
              <a:rPr lang="en-US" dirty="0"/>
              <a:t>Board of Managers</a:t>
            </a:r>
          </a:p>
          <a:p>
            <a:r>
              <a:rPr lang="en-US" dirty="0"/>
              <a:t>Local Unit Binders</a:t>
            </a:r>
          </a:p>
          <a:p>
            <a:r>
              <a:rPr lang="en-US" dirty="0"/>
              <a:t>WV PTA Bulletin</a:t>
            </a:r>
          </a:p>
          <a:p>
            <a:r>
              <a:rPr lang="en-US" dirty="0"/>
              <a:t>Leadership training</a:t>
            </a:r>
          </a:p>
          <a:p>
            <a:r>
              <a:rPr lang="en-US" dirty="0"/>
              <a:t>Annual Convention</a:t>
            </a:r>
          </a:p>
          <a:p>
            <a:r>
              <a:rPr lang="en-US" dirty="0"/>
              <a:t>WV PTA Website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www.westvirginiapta.org</a:t>
            </a:r>
          </a:p>
          <a:p>
            <a:r>
              <a:rPr lang="en-US" dirty="0"/>
              <a:t>National PTA Website and E-Learning Courses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2285544"/>
            <a:ext cx="2572610" cy="13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08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491" y="905070"/>
            <a:ext cx="7520473" cy="457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17880">
              <a:lnSpc>
                <a:spcPct val="112000"/>
              </a:lnSpc>
            </a:pPr>
            <a:r>
              <a:rPr lang="en-US" sz="4400" b="1" i="1" u="sng" spc="-5" dirty="0">
                <a:latin typeface="Calibri"/>
                <a:cs typeface="Calibri"/>
              </a:rPr>
              <a:t>PTA Mission: </a:t>
            </a:r>
          </a:p>
          <a:p>
            <a:pPr marL="12700" marR="817880">
              <a:lnSpc>
                <a:spcPct val="112000"/>
              </a:lnSpc>
            </a:pPr>
            <a:endParaRPr lang="en-US" sz="3600" b="1" i="1" u="sng" spc="-5" dirty="0">
              <a:latin typeface="Calibri"/>
              <a:cs typeface="Calibri"/>
            </a:endParaRPr>
          </a:p>
          <a:p>
            <a:pPr marL="12700" marR="817880">
              <a:lnSpc>
                <a:spcPct val="112000"/>
              </a:lnSpc>
            </a:pPr>
            <a:r>
              <a:rPr lang="en-US" sz="3600" b="1" i="1" dirty="0">
                <a:latin typeface="Calibri"/>
                <a:cs typeface="Calibri"/>
              </a:rPr>
              <a:t>To make every child’s </a:t>
            </a:r>
          </a:p>
          <a:p>
            <a:pPr marL="12700" marR="817880">
              <a:lnSpc>
                <a:spcPct val="112000"/>
              </a:lnSpc>
            </a:pPr>
            <a:r>
              <a:rPr lang="en-US" sz="3600" b="1" i="1" dirty="0">
                <a:latin typeface="Calibri"/>
                <a:cs typeface="Calibri"/>
              </a:rPr>
              <a:t>potential a reality by engaging</a:t>
            </a:r>
            <a:r>
              <a:rPr lang="en-US" sz="3600" b="1" i="1" spc="-114" dirty="0">
                <a:latin typeface="Calibri"/>
                <a:cs typeface="Calibri"/>
              </a:rPr>
              <a:t> </a:t>
            </a:r>
            <a:r>
              <a:rPr lang="en-US" sz="3600" b="1" i="1" dirty="0">
                <a:latin typeface="Calibri"/>
                <a:cs typeface="Calibri"/>
              </a:rPr>
              <a:t>and  empowering </a:t>
            </a:r>
            <a:r>
              <a:rPr lang="en-US" sz="3600" b="1" i="1" spc="-5" dirty="0">
                <a:latin typeface="Calibri"/>
                <a:cs typeface="Calibri"/>
              </a:rPr>
              <a:t>families and </a:t>
            </a:r>
            <a:r>
              <a:rPr lang="en-US" sz="3600" b="1" i="1" dirty="0">
                <a:latin typeface="Calibri"/>
                <a:cs typeface="Calibri"/>
              </a:rPr>
              <a:t>communities to </a:t>
            </a:r>
            <a:r>
              <a:rPr lang="en-US" sz="3600" b="1" i="1" spc="-5" dirty="0">
                <a:latin typeface="Calibri"/>
                <a:cs typeface="Calibri"/>
              </a:rPr>
              <a:t>advocate for </a:t>
            </a:r>
            <a:r>
              <a:rPr lang="en-US" sz="3600" b="1" i="1" dirty="0">
                <a:latin typeface="Calibri"/>
                <a:cs typeface="Calibri"/>
              </a:rPr>
              <a:t>all</a:t>
            </a:r>
            <a:r>
              <a:rPr lang="en-US" sz="3600" b="1" i="1" spc="-90" dirty="0">
                <a:latin typeface="Calibri"/>
                <a:cs typeface="Calibri"/>
              </a:rPr>
              <a:t> </a:t>
            </a:r>
            <a:r>
              <a:rPr lang="en-US" sz="3600" b="1" i="1" spc="-5" dirty="0">
                <a:latin typeface="Calibri"/>
                <a:cs typeface="Calibri"/>
              </a:rPr>
              <a:t>children.</a:t>
            </a:r>
            <a:endParaRPr lang="en-US" sz="3600" b="1" dirty="0">
              <a:latin typeface="Calibri"/>
              <a:cs typeface="Calibri"/>
            </a:endParaRPr>
          </a:p>
        </p:txBody>
      </p:sp>
      <p:pic>
        <p:nvPicPr>
          <p:cNvPr id="1026" name="Picture 2" descr="Image result for images of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46" y="373225"/>
            <a:ext cx="3210006" cy="2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7151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903"/>
            <a:ext cx="8229600" cy="947673"/>
          </a:xfrm>
        </p:spPr>
        <p:txBody>
          <a:bodyPr/>
          <a:lstStyle/>
          <a:p>
            <a:r>
              <a:rPr lang="en-US" b="1" u="sng" dirty="0"/>
              <a:t>Main Goals to Achieve: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512"/>
            <a:ext cx="8229600" cy="4525963"/>
          </a:xfrm>
        </p:spPr>
        <p:txBody>
          <a:bodyPr/>
          <a:lstStyle/>
          <a:p>
            <a:r>
              <a:rPr lang="en-US" sz="4000" dirty="0"/>
              <a:t>Plan!  (Programs, Projects, Budget and Membership)</a:t>
            </a:r>
          </a:p>
          <a:p>
            <a:r>
              <a:rPr lang="en-US" sz="4000" dirty="0"/>
              <a:t>Organize Fundraising to Reach Goals</a:t>
            </a:r>
          </a:p>
          <a:p>
            <a:r>
              <a:rPr lang="en-US" sz="4000" dirty="0"/>
              <a:t>Effectively Communicate with Your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1436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955" y="1586204"/>
            <a:ext cx="6774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is one of the most important things to remember about being a good leader?</a:t>
            </a:r>
          </a:p>
        </p:txBody>
      </p:sp>
    </p:spTree>
    <p:extLst>
      <p:ext uri="{BB962C8B-B14F-4D97-AF65-F5344CB8AC3E}">
        <p14:creationId xmlns:p14="http://schemas.microsoft.com/office/powerpoint/2010/main" val="27498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877077"/>
            <a:ext cx="6363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Having good communication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and the ability to unite your members</a:t>
            </a:r>
          </a:p>
        </p:txBody>
      </p:sp>
    </p:spTree>
    <p:extLst>
      <p:ext uri="{BB962C8B-B14F-4D97-AF65-F5344CB8AC3E}">
        <p14:creationId xmlns:p14="http://schemas.microsoft.com/office/powerpoint/2010/main" val="337579023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358" y="1046239"/>
            <a:ext cx="6232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What are some ideas to unite your members and </a:t>
            </a:r>
          </a:p>
          <a:p>
            <a:r>
              <a:rPr lang="en-US" sz="5400" b="1" dirty="0"/>
              <a:t>local units?</a:t>
            </a:r>
          </a:p>
        </p:txBody>
      </p:sp>
      <p:pic>
        <p:nvPicPr>
          <p:cNvPr id="2050" name="Picture 2" descr="Image result for new ide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53" y="2106190"/>
            <a:ext cx="21050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4184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61647"/>
            <a:ext cx="8229600" cy="1143000"/>
          </a:xfrm>
        </p:spPr>
        <p:txBody>
          <a:bodyPr/>
          <a:lstStyle/>
          <a:p>
            <a:r>
              <a:rPr lang="en-US" dirty="0"/>
              <a:t>What is the secret to making </a:t>
            </a:r>
            <a:br>
              <a:rPr lang="en-US" dirty="0"/>
            </a:br>
            <a:r>
              <a:rPr lang="en-US" dirty="0"/>
              <a:t>your job as President run as smoothly as possible?</a:t>
            </a:r>
          </a:p>
        </p:txBody>
      </p:sp>
    </p:spTree>
    <p:extLst>
      <p:ext uri="{BB962C8B-B14F-4D97-AF65-F5344CB8AC3E}">
        <p14:creationId xmlns:p14="http://schemas.microsoft.com/office/powerpoint/2010/main" val="402477797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87" y="1586204"/>
            <a:ext cx="4981078" cy="26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22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Today we’ll talk about….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717" y="1324332"/>
            <a:ext cx="8003540" cy="4103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SzPct val="44444"/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600" b="1" u="sng" spc="-70" dirty="0">
                <a:latin typeface="Calibri"/>
                <a:cs typeface="Calibri"/>
              </a:rPr>
              <a:t>Your </a:t>
            </a:r>
            <a:r>
              <a:rPr lang="en-US" sz="3600" b="1" u="sng" spc="-20" dirty="0">
                <a:latin typeface="Calibri"/>
                <a:cs typeface="Calibri"/>
              </a:rPr>
              <a:t>R</a:t>
            </a:r>
            <a:r>
              <a:rPr sz="3600" b="1" u="sng" spc="-20" dirty="0">
                <a:latin typeface="Calibri"/>
                <a:cs typeface="Calibri"/>
              </a:rPr>
              <a:t>ole </a:t>
            </a:r>
            <a:r>
              <a:rPr sz="3600" b="1" u="sng" dirty="0">
                <a:latin typeface="Calibri"/>
                <a:cs typeface="Calibri"/>
              </a:rPr>
              <a:t>as </a:t>
            </a:r>
            <a:r>
              <a:rPr sz="3600" b="1" u="sng" spc="-100" dirty="0">
                <a:latin typeface="Calibri"/>
                <a:cs typeface="Calibri"/>
              </a:rPr>
              <a:t>PTA </a:t>
            </a:r>
            <a:r>
              <a:rPr lang="en-US" sz="3600" b="1" u="sng" spc="-15" dirty="0">
                <a:latin typeface="Calibri"/>
                <a:cs typeface="Calibri"/>
              </a:rPr>
              <a:t>P</a:t>
            </a:r>
            <a:r>
              <a:rPr sz="3600" b="1" u="sng" spc="-15" dirty="0">
                <a:latin typeface="Calibri"/>
                <a:cs typeface="Calibri"/>
              </a:rPr>
              <a:t>resident</a:t>
            </a:r>
            <a:r>
              <a:rPr lang="en-US" sz="3600" b="1" spc="85" dirty="0">
                <a:latin typeface="Calibri"/>
                <a:cs typeface="Calibri"/>
              </a:rPr>
              <a:t>:</a:t>
            </a:r>
          </a:p>
          <a:p>
            <a:pPr marL="810895" lvl="1" indent="-340995">
              <a:buSzPct val="44444"/>
              <a:buFont typeface="Arial"/>
              <a:buChar char="•"/>
              <a:tabLst>
                <a:tab pos="353695" algn="l"/>
                <a:tab pos="354330" algn="l"/>
              </a:tabLst>
            </a:pPr>
            <a:endParaRPr lang="en-US" sz="2000" dirty="0">
              <a:latin typeface="Calibri"/>
              <a:cs typeface="Calibri"/>
            </a:endParaRPr>
          </a:p>
          <a:p>
            <a:pPr marL="810895" lvl="1" indent="-340995">
              <a:buSzPct val="44444"/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lang="en-US" sz="320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eading, </a:t>
            </a:r>
            <a:r>
              <a:rPr sz="3200" spc="-10" dirty="0">
                <a:latin typeface="Calibri"/>
                <a:cs typeface="Calibri"/>
              </a:rPr>
              <a:t>representing your </a:t>
            </a:r>
            <a:r>
              <a:rPr sz="3200" spc="-70" dirty="0">
                <a:latin typeface="Calibri"/>
                <a:cs typeface="Calibri"/>
              </a:rPr>
              <a:t>PTA</a:t>
            </a:r>
            <a:r>
              <a:rPr lang="en-US" sz="3200" spc="-70" dirty="0">
                <a:latin typeface="Calibri"/>
                <a:cs typeface="Calibri"/>
              </a:rPr>
              <a:t>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overseeing</a:t>
            </a:r>
            <a:endParaRPr sz="3200" dirty="0">
              <a:latin typeface="Calibri"/>
              <a:cs typeface="Calibri"/>
            </a:endParaRPr>
          </a:p>
          <a:p>
            <a:pPr marL="754380">
              <a:lnSpc>
                <a:spcPct val="100000"/>
              </a:lnSpc>
              <a:spcBef>
                <a:spcPts val="455"/>
              </a:spcBef>
            </a:pPr>
            <a:r>
              <a:rPr sz="3200" spc="-5" dirty="0">
                <a:latin typeface="Calibri"/>
                <a:cs typeface="Calibri"/>
              </a:rPr>
              <a:t>finances,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communicating</a:t>
            </a:r>
            <a:r>
              <a:rPr lang="en-US" sz="3200" spc="-10" dirty="0">
                <a:latin typeface="Calibri"/>
                <a:cs typeface="Calibri"/>
              </a:rPr>
              <a:t> with members</a:t>
            </a:r>
          </a:p>
          <a:p>
            <a:pPr marL="754380">
              <a:lnSpc>
                <a:spcPct val="100000"/>
              </a:lnSpc>
              <a:spcBef>
                <a:spcPts val="455"/>
              </a:spcBef>
            </a:pPr>
            <a:endParaRPr sz="16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1060"/>
              </a:spcBef>
              <a:buSzPct val="44444"/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600" b="1" u="sng" dirty="0">
                <a:latin typeface="Calibri"/>
                <a:cs typeface="Calibri"/>
              </a:rPr>
              <a:t>Planning </a:t>
            </a:r>
            <a:r>
              <a:rPr lang="en-US" sz="3600" b="1" u="sng" spc="-15" dirty="0">
                <a:latin typeface="Calibri"/>
                <a:cs typeface="Calibri"/>
              </a:rPr>
              <a:t>Y</a:t>
            </a:r>
            <a:r>
              <a:rPr sz="3600" b="1" u="sng" spc="-15" dirty="0">
                <a:latin typeface="Calibri"/>
                <a:cs typeface="Calibri"/>
              </a:rPr>
              <a:t>our </a:t>
            </a:r>
            <a:r>
              <a:rPr lang="en-US" sz="3600" b="1" u="sng" spc="-15" dirty="0">
                <a:latin typeface="Calibri"/>
                <a:cs typeface="Calibri"/>
              </a:rPr>
              <a:t>Y</a:t>
            </a:r>
            <a:r>
              <a:rPr sz="3600" b="1" u="sng" spc="-15" dirty="0">
                <a:latin typeface="Calibri"/>
                <a:cs typeface="Calibri"/>
              </a:rPr>
              <a:t>ear</a:t>
            </a:r>
            <a:r>
              <a:rPr lang="en-US" sz="3600" b="1" spc="-120" dirty="0">
                <a:latin typeface="Calibri"/>
                <a:cs typeface="Calibri"/>
              </a:rPr>
              <a:t>:</a:t>
            </a:r>
            <a:endParaRPr sz="3600" b="1" dirty="0">
              <a:latin typeface="Calibri"/>
              <a:cs typeface="Calibri"/>
            </a:endParaRPr>
          </a:p>
          <a:p>
            <a:pPr marL="754380" lvl="1" indent="-286385">
              <a:lnSpc>
                <a:spcPct val="100000"/>
              </a:lnSpc>
              <a:spcBef>
                <a:spcPts val="1120"/>
              </a:spcBef>
              <a:buSzPct val="45312"/>
              <a:buFont typeface="Arial"/>
              <a:buChar char="•"/>
              <a:tabLst>
                <a:tab pos="754380" algn="l"/>
                <a:tab pos="755015" algn="l"/>
              </a:tabLst>
            </a:pPr>
            <a:r>
              <a:rPr lang="en-US" sz="3200" spc="-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eetings, </a:t>
            </a:r>
            <a:r>
              <a:rPr lang="en-US" sz="3200" spc="-5" dirty="0">
                <a:latin typeface="Calibri"/>
                <a:cs typeface="Calibri"/>
              </a:rPr>
              <a:t>budget, overseeing standards of affiliation, and </a:t>
            </a:r>
            <a:r>
              <a:rPr sz="3200" spc="-5" dirty="0">
                <a:latin typeface="Calibri"/>
                <a:cs typeface="Calibri"/>
              </a:rPr>
              <a:t>working with </a:t>
            </a:r>
            <a:r>
              <a:rPr sz="3200" spc="-10" dirty="0">
                <a:latin typeface="Calibri"/>
                <a:cs typeface="Calibri"/>
              </a:rPr>
              <a:t>your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board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1390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72" y="806899"/>
            <a:ext cx="7949821" cy="2086425"/>
          </a:xfrm>
        </p:spPr>
        <p:txBody>
          <a:bodyPr/>
          <a:lstStyle/>
          <a:p>
            <a:r>
              <a:rPr lang="en-US" sz="5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Let’s look a little closer at your role as President</a:t>
            </a:r>
            <a:br>
              <a:rPr lang="en-US" sz="7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5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5" y="3232798"/>
            <a:ext cx="3158558" cy="20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454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720" y="346377"/>
            <a:ext cx="631634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u="sng" spc="-5" dirty="0"/>
              <a:t>Your Role as PTA President:</a:t>
            </a:r>
            <a:endParaRPr b="1" u="sng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88340" y="1389634"/>
            <a:ext cx="6577965" cy="364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SzPct val="85714"/>
              <a:buAutoNum type="arabicPeriod"/>
              <a:tabLst>
                <a:tab pos="469900" algn="l"/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Lead the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PTA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Oversee </a:t>
            </a:r>
            <a:r>
              <a:rPr sz="2800" dirty="0">
                <a:latin typeface="Arial"/>
                <a:cs typeface="Arial"/>
              </a:rPr>
              <a:t>financial and </a:t>
            </a:r>
            <a:r>
              <a:rPr sz="2800" spc="-5" dirty="0">
                <a:latin typeface="Arial"/>
                <a:cs typeface="Arial"/>
              </a:rPr>
              <a:t>legal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obligations</a:t>
            </a:r>
          </a:p>
          <a:p>
            <a:pPr marL="469900" indent="-457200">
              <a:lnSpc>
                <a:spcPct val="100000"/>
              </a:lnSpc>
              <a:spcBef>
                <a:spcPts val="16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Preside </a:t>
            </a:r>
            <a:r>
              <a:rPr sz="2800" dirty="0">
                <a:latin typeface="Arial"/>
                <a:cs typeface="Arial"/>
              </a:rPr>
              <a:t>over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meetings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Represent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PTA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Foster partnerships,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relationships</a:t>
            </a: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Communicate</a:t>
            </a:r>
            <a:r>
              <a:rPr lang="en-US" sz="2800" spc="-5" dirty="0">
                <a:latin typeface="Arial"/>
                <a:cs typeface="Arial"/>
              </a:rPr>
              <a:t> with your members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3185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415"/>
            <a:ext cx="8229600" cy="1143000"/>
          </a:xfrm>
        </p:spPr>
        <p:txBody>
          <a:bodyPr/>
          <a:lstStyle/>
          <a:p>
            <a:r>
              <a:rPr lang="en-US" b="1" dirty="0"/>
              <a:t>Be a good role model!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501"/>
            <a:ext cx="5124734" cy="3857556"/>
          </a:xfrm>
        </p:spPr>
        <p:txBody>
          <a:bodyPr/>
          <a:lstStyle/>
          <a:p>
            <a:r>
              <a:rPr lang="en-US" sz="2800" dirty="0"/>
              <a:t>Always make ethical decisions and what is best for your PTA</a:t>
            </a:r>
          </a:p>
          <a:p>
            <a:r>
              <a:rPr lang="en-US" sz="2800" dirty="0"/>
              <a:t>Take “Board Basics” e-learning course on pta.org</a:t>
            </a:r>
          </a:p>
          <a:p>
            <a:r>
              <a:rPr lang="en-US" sz="2800" dirty="0"/>
              <a:t>Be professional and maintain confidential information when needed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1659501"/>
            <a:ext cx="3278824" cy="32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6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25" y="122657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Manage conflict and create 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Conflict is a way of opening the door to new ideas and      points of view.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It is an opportunity to explore new solutions to problems</a:t>
            </a:r>
          </a:p>
          <a:p>
            <a:r>
              <a:rPr lang="en-US" sz="2400" dirty="0"/>
              <a:t>It offers new approaches to cooperation, collaboration and communication</a:t>
            </a:r>
          </a:p>
          <a:p>
            <a:r>
              <a:rPr lang="en-US" sz="2400" dirty="0"/>
              <a:t>Discussion and disagreement takes place within the meeting</a:t>
            </a:r>
          </a:p>
          <a:p>
            <a:r>
              <a:rPr lang="en-US" sz="2400" dirty="0"/>
              <a:t>The final decisions of the board are voted upon and after the decision is made, show a united front. </a:t>
            </a:r>
          </a:p>
        </p:txBody>
      </p:sp>
    </p:spTree>
    <p:extLst>
      <p:ext uri="{BB962C8B-B14F-4D97-AF65-F5344CB8AC3E}">
        <p14:creationId xmlns:p14="http://schemas.microsoft.com/office/powerpoint/2010/main" val="39542822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Voice of the PTA</a:t>
            </a:r>
          </a:p>
          <a:p>
            <a:r>
              <a:rPr lang="en-US" sz="2400" dirty="0"/>
              <a:t>Always do what’s in the best interest of PTA</a:t>
            </a:r>
          </a:p>
          <a:p>
            <a:r>
              <a:rPr lang="en-US" sz="2400" dirty="0"/>
              <a:t>Never for personal gain</a:t>
            </a:r>
          </a:p>
          <a:p>
            <a:r>
              <a:rPr lang="en-US" sz="2400" dirty="0"/>
              <a:t>Members &amp; Board Members shall not speak as official representative unless delegated to do	so by the president</a:t>
            </a:r>
          </a:p>
          <a:p>
            <a:r>
              <a:rPr lang="en-US" sz="2400" dirty="0"/>
              <a:t>Always make it clear to someone if you are speaking as a parent/taxpayer….though unfortunately many will not understand or regard the distinction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16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Build positive relationships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Attend school board meetings and give an update of PTA in the public comments, email the board of events and success.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County Council: attend and share information.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Region: Ask other PTAs in your region what they have done, what works,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Community business: reach out, invite them and thank them.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Media: again reach out, involve and thank.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326" y="303616"/>
            <a:ext cx="8229600" cy="1143000"/>
          </a:xfrm>
        </p:spPr>
        <p:txBody>
          <a:bodyPr/>
          <a:lstStyle/>
          <a:p>
            <a:r>
              <a:rPr lang="en-US" b="1" dirty="0"/>
              <a:t>Role of the President</a:t>
            </a:r>
          </a:p>
        </p:txBody>
      </p:sp>
    </p:spTree>
    <p:extLst>
      <p:ext uri="{BB962C8B-B14F-4D97-AF65-F5344CB8AC3E}">
        <p14:creationId xmlns:p14="http://schemas.microsoft.com/office/powerpoint/2010/main" val="27696039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909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Mongolian Baiti</vt:lpstr>
      <vt:lpstr>Wingdings</vt:lpstr>
      <vt:lpstr>Office Theme</vt:lpstr>
      <vt:lpstr>President/Vice President Training: Leading your PTA</vt:lpstr>
      <vt:lpstr>PowerPoint Presentation</vt:lpstr>
      <vt:lpstr>Today we’ll talk about….</vt:lpstr>
      <vt:lpstr>Let’s look a little closer at your role as President </vt:lpstr>
      <vt:lpstr>Your Role as PTA President:</vt:lpstr>
      <vt:lpstr>Be a good role model!</vt:lpstr>
      <vt:lpstr>Role of the President</vt:lpstr>
      <vt:lpstr>Role of the President</vt:lpstr>
      <vt:lpstr>Role of the President</vt:lpstr>
      <vt:lpstr>Duties of the President</vt:lpstr>
      <vt:lpstr>Duties of the President</vt:lpstr>
      <vt:lpstr>PTA  VICE PRESIDENTS  </vt:lpstr>
      <vt:lpstr>Role of the Vice President</vt:lpstr>
      <vt:lpstr>Planning Your Year</vt:lpstr>
      <vt:lpstr>What are the six items needed to be in good standing?</vt:lpstr>
      <vt:lpstr>Units in Good Standing</vt:lpstr>
      <vt:lpstr>Why are there standards of affiliation?</vt:lpstr>
      <vt:lpstr>By being in good standing you receive</vt:lpstr>
      <vt:lpstr>Your State PTA Resources &amp; Info.</vt:lpstr>
      <vt:lpstr>Main Goals to Achieve:</vt:lpstr>
      <vt:lpstr>PowerPoint Presentation</vt:lpstr>
      <vt:lpstr>PowerPoint Presentation</vt:lpstr>
      <vt:lpstr>PowerPoint Presentation</vt:lpstr>
      <vt:lpstr>What is the secret to making  your job as President run as smoothly as possible?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Janelle Sperry</cp:lastModifiedBy>
  <cp:revision>219</cp:revision>
  <dcterms:created xsi:type="dcterms:W3CDTF">2011-03-04T14:38:21Z</dcterms:created>
  <dcterms:modified xsi:type="dcterms:W3CDTF">2017-03-21T17:08:27Z</dcterms:modified>
</cp:coreProperties>
</file>